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19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</p:sldIdLst>
  <p:sldSz cx="9144000" cy="5143500" type="screen16x9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16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6404" autoAdjust="0"/>
  </p:normalViewPr>
  <p:slideViewPr>
    <p:cSldViewPr>
      <p:cViewPr varScale="1">
        <p:scale>
          <a:sx n="207" d="100"/>
          <a:sy n="207" d="100"/>
        </p:scale>
        <p:origin x="3012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FA636-B632-4290-A96F-5D1CD14402E5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1B291-A517-4459-BF94-3D40141AF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3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15" tIns="91415" rIns="91415" bIns="9141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15" tIns="91415" rIns="91415" bIns="9141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5" y="4749850"/>
            <a:ext cx="548699" cy="393524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9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C3-6CC8-48A6-BD39-2FB4F50158BD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EE5309-AE76-4218-A0E8-F7B88F86D1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5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http://www.graphisoft.co.jp/images/archicad/VB-NHS-MONT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5143" r="7614" b="4960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2" y="1407396"/>
            <a:ext cx="9139868" cy="25380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750712" y="1836457"/>
            <a:ext cx="7891980" cy="1524393"/>
          </a:xfrm>
          <a:prstGeom prst="rect">
            <a:avLst/>
          </a:prstGeom>
          <a:noFill/>
          <a:ln>
            <a:noFill/>
          </a:ln>
        </p:spPr>
        <p:txBody>
          <a:bodyPr vert="horz" lIns="91415" tIns="91415" rIns="91415" bIns="91415" rtlCol="0" anchor="b" anchorCtr="0">
            <a:noAutofit/>
          </a:bodyPr>
          <a:lstStyle>
            <a:lvl1pPr algn="ctr" defTabSz="914300" rtl="0" eaLnBrk="1" latinLnBrk="0" hangingPunct="1">
              <a:spcBef>
                <a:spcPts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>
              <a:spcBef>
                <a:spcPts val="1200"/>
              </a:spcBef>
            </a:pPr>
            <a:r>
              <a:rPr lang="ru-RU" sz="3600" b="1" dirty="0"/>
              <a:t>Свод Правил Республики Казахстан </a:t>
            </a:r>
          </a:p>
          <a:p>
            <a:pPr>
              <a:spcBef>
                <a:spcPts val="1200"/>
              </a:spcBef>
            </a:pPr>
            <a:r>
              <a:rPr lang="ru-RU" sz="3600" b="1" dirty="0"/>
              <a:t>2.03-30-2017* «Строительство в сейсмических зонах»</a:t>
            </a:r>
            <a:endParaRPr lang="ru" sz="1600" b="1" dirty="0"/>
          </a:p>
        </p:txBody>
      </p:sp>
      <p:sp>
        <p:nvSpPr>
          <p:cNvPr id="8" name="Shape 31"/>
          <p:cNvSpPr txBox="1"/>
          <p:nvPr/>
        </p:nvSpPr>
        <p:spPr>
          <a:xfrm>
            <a:off x="0" y="4321584"/>
            <a:ext cx="9144000" cy="828278"/>
          </a:xfrm>
          <a:prstGeom prst="rect">
            <a:avLst/>
          </a:prstGeom>
          <a:solidFill>
            <a:srgbClr val="00B0F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21" tIns="45715" rIns="91430" bIns="45715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" sz="2000" dirty="0">
              <a:solidFill>
                <a:schemeClr val="bg1"/>
              </a:solidFill>
            </a:endParaRPr>
          </a:p>
        </p:txBody>
      </p:sp>
      <p:sp>
        <p:nvSpPr>
          <p:cNvPr id="9" name="Shape 31"/>
          <p:cNvSpPr txBox="1"/>
          <p:nvPr/>
        </p:nvSpPr>
        <p:spPr>
          <a:xfrm>
            <a:off x="0" y="0"/>
            <a:ext cx="9144000" cy="828278"/>
          </a:xfrm>
          <a:prstGeom prst="rect">
            <a:avLst/>
          </a:prstGeom>
          <a:solidFill>
            <a:srgbClr val="00B0F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21" tIns="45715" rIns="91430" bIns="45715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2000" dirty="0">
                <a:solidFill>
                  <a:schemeClr val="bg1"/>
                </a:solidFill>
              </a:rPr>
              <a:t>Казахский Научно-Исследовательский Институт Строительства и Архитектуры (АО “КазНИИСА”)</a:t>
            </a:r>
          </a:p>
        </p:txBody>
      </p:sp>
      <p:pic>
        <p:nvPicPr>
          <p:cNvPr id="10" name="Picture 2" descr="C:\Users\Alexandr_Sh\Downloads\клипарт строительство\клипарт строительство\logo-r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" y="44085"/>
            <a:ext cx="1162755" cy="11570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4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23478"/>
            <a:ext cx="66967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регулярности в плане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71550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Конструктивные схемы классифицированы в СП РК 2.03-30-2017* «Строительство в сейсмических зонах» по регулярности на три типа: 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регулярные, умеренно нерегулярные и чрезмерно нерегулярные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Принятая система классификации основывается на совокупности признаков, количественно характеризующих конструктивные системы: 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‒	по особенностям конфигураций в плане и/или по высоте;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‒	по сбалансированности распределения масс и жесткостей в плане;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‒	по особенностям распределения масс и жесткостей по высоте; 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‒	по способности перекрытий выполнять функции горизонтальных диафрагм жесткости.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Различия между регулярными, умеренно нерегулярными и чрезмерно нерегулярными конструктивными системами имеют значение для аспектов проектирования, связанных с выбором значений: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а)	коэффициента </a:t>
            </a:r>
            <a:r>
              <a:rPr lang="ru-RU" sz="15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ru-RU" sz="1500" b="1" i="1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vk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, повышающего расчетные эффекты горизонтальных сейсмических воздействий в конструкциях тех этажей, которые, из-за резкого увеличения массы или уменьшения жесткостей, нарушают однородность конструктивной схемы по высоте;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б)	случайных эксцентриситетов </a:t>
            </a:r>
            <a:r>
              <a:rPr lang="ru-RU" sz="15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ru-RU" sz="1500" b="1" i="1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, учитываемых при определении эффектов кручения здания в плане, обусловленного пространственными вариациями сейсмического движения, а также неопределенностями в расположении масс и в последствиях проявлений различного рода нелинейных эффектов;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в)	коэффициента поведения (редукции) 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крутильно-податливых в плане конструктивных систем, под которыми понимаются системы, у которых первая форма колебаний является крутильной в плане.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7A5625-EFD3-4AEC-AB40-5CEE570A6748}"/>
              </a:ext>
            </a:extLst>
          </p:cNvPr>
          <p:cNvSpPr/>
          <p:nvPr/>
        </p:nvSpPr>
        <p:spPr>
          <a:xfrm>
            <a:off x="8964488" y="4948014"/>
            <a:ext cx="28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7655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5486"/>
            <a:ext cx="685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 СП РК 2.03-30-2017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15566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СП РК 2.03-30-2017*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«Строительство в сейсмических зонах»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при проектировании и строительстве зданий и гражданских инженерных сооружений в сейсмических зонах.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приказом председателя Комитета по делам строительства и жилищно-коммунального хозяйства Министерства по инвестициям и развитию Республики Казахстан №312-НК от 20 декабря 2017 года.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Основными целями настоящего свода правил являются: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обеспечение защиты жизни людей при землетрясениях;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принятие мер по ограничению ущерба от землетрясений;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максимальное обеспечение сохранности после землетрясений эксплуатационных качеств зданий и сооружений, а также, особо важных объектов жизнедеятельности населения.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свод правил не содержит требования к проектированию и строительству транспортных и гидротехнических сооружений, а также объектов, повреждения которых при землетрясениях могут вызвать опасные экологические последствия.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DBD805-A1A8-4F58-B3B5-E33003AB8FE5}"/>
              </a:ext>
            </a:extLst>
          </p:cNvPr>
          <p:cNvSpPr/>
          <p:nvPr/>
        </p:nvSpPr>
        <p:spPr>
          <a:xfrm>
            <a:off x="8748464" y="4864978"/>
            <a:ext cx="28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5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95486"/>
            <a:ext cx="685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 СП РК 2.03-30-2017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87574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Настоящий свод правил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распространяется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проектирование и строительство объектов: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расположенных в зонах возможного возникновения очагов землетрясений (зонах ВОЗ) с магнитудами 7,5 и более и/или на участках возможного проявления тектонических разломов на дневной поверхности;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габаритные размеры, объемно-планировочные и конструктивные решения которых не соответствуют положениям настоящего свода правил;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 чрезмерно нерегулярными в плане и по высоте конструктивными системами;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с новыми конструктивными системами, решениями, материалами и со специальными системами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сейсмозащиты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4E0FA6-9F28-43EE-B1A4-CF8C36FEA71F}"/>
              </a:ext>
            </a:extLst>
          </p:cNvPr>
          <p:cNvSpPr/>
          <p:nvPr/>
        </p:nvSpPr>
        <p:spPr>
          <a:xfrm>
            <a:off x="8748464" y="4864978"/>
            <a:ext cx="28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129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95486"/>
            <a:ext cx="685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новые положения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8757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Потенциальная сейсмическая опасность территории Республики Казахстан характеризуется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Картой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сейсмогенерирующих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 и общего сейсмического зонирования (ОСЗ)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выделены зоны с разной потенциальной сейсмической опасностью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общего сейсмического зонирования (ОСЗ) территории Республики Казахстан в пиковых ускорениях по методике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Еврокодов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баллах макросейсмической шкалы интенсивности MSK-64 (с периодом повторяемости: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475 лет с вероятностью превышения сейсмической интенсивности 10% за 50 лет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2475 лет с вероятностью превышения сейсмической интенсивности 2% за 50 лет)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CBF512-23C1-481B-B2E0-5984C9BCA2F7}"/>
              </a:ext>
            </a:extLst>
          </p:cNvPr>
          <p:cNvSpPr/>
          <p:nvPr/>
        </p:nvSpPr>
        <p:spPr>
          <a:xfrm>
            <a:off x="8748464" y="4864978"/>
            <a:ext cx="28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20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95486"/>
            <a:ext cx="685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новые положения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52" y="843558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карт микросейсмического зонирования карты ОСЗ-1 и ОСЗ-2 могут применяться для определения сейсмической опасности площадок строительства в ускорениях и баллах соответственно.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Сейсмическая опасность площадки строительства в ускорениях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(2475)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определена с помощью следующих выражений: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∙S(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)∙S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(1)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(2475)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(2475)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∙S(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(2475)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)∙S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(2)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(2475)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коэффициенты, характеризующие влияние грунтовых условий площадки на интенсивность сейсмических воздействий (см. табл. 6.4);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коэффициент, учитывающий топографические эффекты усиления сейсмических воздействий на площадке строительства.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Расчетное значение ускорения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площадке определяется из выражения (3):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(3)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380218"/>
              </p:ext>
            </p:extLst>
          </p:nvPr>
        </p:nvGraphicFramePr>
        <p:xfrm>
          <a:off x="539552" y="4155926"/>
          <a:ext cx="2832048" cy="65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Формула" r:id="rId3" imgW="1892300" imgH="431800" progId="Equation.3">
                  <p:embed/>
                </p:oleObj>
              </mc:Choice>
              <mc:Fallback>
                <p:oleObj name="Формула" r:id="rId3" imgW="18923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155926"/>
                        <a:ext cx="2832048" cy="65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477C28-33F1-4CD4-8D96-B271534B9CB3}"/>
              </a:ext>
            </a:extLst>
          </p:cNvPr>
          <p:cNvSpPr/>
          <p:nvPr/>
        </p:nvSpPr>
        <p:spPr>
          <a:xfrm>
            <a:off x="8748464" y="4864978"/>
            <a:ext cx="28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757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39869"/>
            <a:ext cx="91440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Для горизонтальных компонент сейсмического воздейст­вия спектр упругих реакций </a:t>
            </a:r>
            <a:r>
              <a:rPr lang="ru-RU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b="1" baseline="-30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определяется Выражениями</a:t>
            </a:r>
            <a:r>
              <a:rPr lang="ru-RU" sz="2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19622"/>
            <a:ext cx="4347693" cy="702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6" y="1926842"/>
            <a:ext cx="6326812" cy="8371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195486"/>
            <a:ext cx="685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РАСЧЁТНЫХ РЕАКЦИЙ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2607766"/>
            <a:ext cx="9058643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Для вертикальных компонент сейсмического воздейст­вия спектр упругих реакций </a:t>
            </a:r>
            <a:r>
              <a:rPr lang="ru-RU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b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dv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определяется Выражениями</a:t>
            </a:r>
            <a:r>
              <a:rPr lang="ru-RU" sz="2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976" y="3281204"/>
            <a:ext cx="5723724" cy="168858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614858-FB0F-479A-A787-5A37EEB9577A}"/>
              </a:ext>
            </a:extLst>
          </p:cNvPr>
          <p:cNvSpPr/>
          <p:nvPr/>
        </p:nvSpPr>
        <p:spPr>
          <a:xfrm>
            <a:off x="8748464" y="4864978"/>
            <a:ext cx="28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1456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124"/>
          <a:stretch/>
        </p:blipFill>
        <p:spPr>
          <a:xfrm>
            <a:off x="899592" y="3127276"/>
            <a:ext cx="6624736" cy="1892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95486"/>
            <a:ext cx="6858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РАСЧЁТНЫХ РЕАКЦИЙ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71550"/>
            <a:ext cx="7365542" cy="235572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CA76E8-95B5-45BF-B8B2-B5DF45076144}"/>
              </a:ext>
            </a:extLst>
          </p:cNvPr>
          <p:cNvSpPr/>
          <p:nvPr/>
        </p:nvSpPr>
        <p:spPr>
          <a:xfrm>
            <a:off x="8748464" y="4864978"/>
            <a:ext cx="28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9642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288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определения расчетных сейсмических нагрузок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4" y="757302"/>
            <a:ext cx="8737788" cy="42627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1604DB-0AC1-4A89-B02C-5B21DB0900A2}"/>
              </a:ext>
            </a:extLst>
          </p:cNvPr>
          <p:cNvSpPr/>
          <p:nvPr/>
        </p:nvSpPr>
        <p:spPr>
          <a:xfrm>
            <a:off x="8748464" y="4864978"/>
            <a:ext cx="28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5037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23478"/>
            <a:ext cx="66967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горизонтальных перекосов этажей зданий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59643"/>
            <a:ext cx="1173998" cy="10457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47276" y="2289324"/>
            <a:ext cx="4941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где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sz="1350" i="1" dirty="0">
                <a:latin typeface="Times New Roman" panose="02020603050405020304" pitchFamily="18" charset="0"/>
              </a:rPr>
              <a:t>h </a:t>
            </a:r>
            <a:r>
              <a:rPr lang="ru-RU" dirty="0">
                <a:latin typeface="Times New Roman" panose="02020603050405020304" pitchFamily="18" charset="0"/>
              </a:rPr>
              <a:t>- высота этажа;</a:t>
            </a:r>
          </a:p>
          <a:p>
            <a:r>
              <a:rPr lang="ru-RU" sz="1350" i="1" dirty="0">
                <a:latin typeface="Times New Roman" panose="02020603050405020304" pitchFamily="18" charset="0"/>
              </a:rPr>
              <a:t>q </a:t>
            </a:r>
            <a:r>
              <a:rPr lang="ru-RU" dirty="0">
                <a:latin typeface="Times New Roman" panose="02020603050405020304" pitchFamily="18" charset="0"/>
              </a:rPr>
              <a:t>– коэффициент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поведения п.7.6; </a:t>
            </a:r>
          </a:p>
          <a:p>
            <a:r>
              <a:rPr lang="ru-RU" sz="1350" i="1" dirty="0">
                <a:latin typeface="Times New Roman" panose="02020603050405020304" pitchFamily="18" charset="0"/>
              </a:rPr>
              <a:t>е </a:t>
            </a:r>
            <a:r>
              <a:rPr lang="ru-RU" dirty="0">
                <a:latin typeface="Times New Roman" panose="02020603050405020304" pitchFamily="18" charset="0"/>
              </a:rPr>
              <a:t>- коэффициент, принимаемый по таблице 7.11.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43558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Горизонтальные перекосы этажей зданий, для обеспечения безопасности людей и предотвращения разрушений стеновых заполнений, перегородок, витражей и других ненесущих конструктивных и неконструктивных элементов.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Требование считается выполненным, если горизонтальные перекосы этажей здания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ru-RU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определяемые в соответствии с Приложением 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9BC22F-0AC9-4EC2-AD33-8E026E136FA9}"/>
              </a:ext>
            </a:extLst>
          </p:cNvPr>
          <p:cNvSpPr/>
          <p:nvPr/>
        </p:nvSpPr>
        <p:spPr>
          <a:xfrm>
            <a:off x="8748464" y="4864978"/>
            <a:ext cx="28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43497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7682</TotalTime>
  <Words>630</Words>
  <Application>Microsoft Office PowerPoint</Application>
  <PresentationFormat>Экран (16:9)</PresentationFormat>
  <Paragraphs>63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по переходу строительной отрасли на BIM</dc:title>
  <dc:creator>Александр Шахнович</dc:creator>
  <cp:lastModifiedBy>Yerkin Aldakhov</cp:lastModifiedBy>
  <cp:revision>567</cp:revision>
  <cp:lastPrinted>2017-11-23T11:16:00Z</cp:lastPrinted>
  <dcterms:created xsi:type="dcterms:W3CDTF">2016-06-13T06:15:11Z</dcterms:created>
  <dcterms:modified xsi:type="dcterms:W3CDTF">2021-07-28T12:44:45Z</dcterms:modified>
</cp:coreProperties>
</file>